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8" r:id="rId4"/>
    <p:sldId id="269" r:id="rId5"/>
    <p:sldId id="270" r:id="rId6"/>
    <p:sldId id="271" r:id="rId7"/>
    <p:sldId id="273" r:id="rId8"/>
    <p:sldId id="274" r:id="rId9"/>
    <p:sldId id="275" r:id="rId10"/>
    <p:sldId id="25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29F5F5-9333-40AC-8EC7-5D4AA35A9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AEA3FE-9641-4B9B-BA45-5F99696156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82AA22-58A4-421E-9FFF-A33F0A9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09E7CC-ED99-45C9-8028-BCDC95D0E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4E778F-3F4A-4C27-87B1-3114ABB0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53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E71F3-FA15-4CC7-B82D-CEA9CF4D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B6B16E-3635-4FD0-8B8F-65E61E63A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9B86F-CD72-463D-88E5-D25AD4EA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3DBD3-6140-48B7-9841-7AC5D883C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27A589-29A7-4D43-B457-D509470C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92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CC55160-E22B-4F67-9767-930384DA0B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D60297-AFB5-4A4E-8C47-92AC7854B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0B42D6-518A-42F0-B0FB-E2A5A493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CB89F-FD42-4B32-B7B7-0EEF58C0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55C77E-6254-462C-8D64-5CC13155D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343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4B0A8-0A6B-4286-A407-60D24D261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681668-BE40-48F5-A0BB-145FDE16C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1565AA-E857-4FB7-9955-2952CA1A8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571815-1549-41DC-A350-B5E8BEB19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BDF49-A97A-4CBD-91F1-2B5DFCCBD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93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487256-9C07-49A1-B021-97FD22572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B5CB9A-DF22-4F80-AA02-F2A523859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EC987A-C95E-4F4D-9F28-567B42595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C075EA-1A3F-47E8-9692-DB249AC23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0BF99-29CE-426F-A83D-A18D110A7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84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FE114-A9BC-4642-A244-D1FD19D5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B969BA-7622-4CE8-9AC5-E35A6DFCB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FEDC63-C744-4E59-B0FB-E4DE5D1F9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4395E0-1847-4AE4-9534-933D62011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B53DA0-E066-4661-96A4-F33685B05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2CAAD3-42D6-4090-9FBE-62FFB335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826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CB1F5-0FF6-420D-BA58-C22E5EB78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C4820B-739E-4CD6-A605-DE0A084AC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9F0AB2-051C-4D19-9A71-CD9687AF0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DDC810-7F7A-4105-B863-FC2FB258D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723220-AE4F-427B-A6E8-A338CE61F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DCA35B-2515-4843-B399-5EF1C8F1A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BF63AE-1585-4FE4-B1A3-40C5DD00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6A9C14-A194-4F20-8AFB-EEEBA17D3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57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29F27-6C2A-4133-87B9-99E555A49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E33BE9-BD65-4DF3-9B25-5432146A8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31D305-2E50-4299-8895-15364AA47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AD5AF0E-D0EB-4F98-A36C-08C34DA0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77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E3D322-55EC-4BD5-B46A-9B47280DF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8AE3CC-7DE2-4956-8FEF-80F5F236B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226B06-4ED4-4BFA-BC2E-CDD43FEEB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825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9F0B1-B9E7-4976-84F1-E76DAE1A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C22F66-9D01-4283-BE47-A4293B730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8A4A45-F5B3-4144-BEB8-04BBE1DC9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34BCA0-A322-4152-9827-9498DD9A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4D362-B870-4967-9004-A23EE9E7A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835F46-F108-4938-9FD2-A9FEFBA2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499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0232D-EA82-4FF5-BEFE-3E586122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C7BE34-D494-4345-B442-0B102A1D0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D3C194-1D8D-4262-9E04-88A5A6678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576DB8-1F05-40BC-9061-1E172276B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285FDB-EC2D-48BD-91ED-ADE53073A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B8A756-429B-4697-A16E-EFA3FE88A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98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13F5D5-655F-4758-BF21-0F6AF597E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996CB7-B961-48CA-9E7C-49317AD29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F07F39-6B60-438E-BA80-F0BA4840D2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377BD-379A-409D-863C-8183A327AA16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60D29B-E047-4B64-B5F2-BAE6EB877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A13D3D-C6B8-441F-9570-A83180696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B4B6D-3B3C-42DC-89F9-3EEB3EFF1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09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57DB1D0A-CD8D-4677-B50A-4892C3496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5661" y="2520942"/>
            <a:ext cx="1100677" cy="181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0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57DB1D0A-CD8D-4677-B50A-4892C3496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5661" y="2520942"/>
            <a:ext cx="1100677" cy="181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9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4778171" y="845302"/>
            <a:ext cx="26356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PROBLEM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2209359" y="2782128"/>
            <a:ext cx="7773282" cy="2587486"/>
            <a:chOff x="2209359" y="2646101"/>
            <a:chExt cx="7773282" cy="258748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82CF7F-3160-4E95-941B-398E29F2A827}"/>
                </a:ext>
              </a:extLst>
            </p:cNvPr>
            <p:cNvSpPr txBox="1"/>
            <p:nvPr/>
          </p:nvSpPr>
          <p:spPr>
            <a:xfrm>
              <a:off x="7722086" y="4710367"/>
              <a:ext cx="22605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IT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전문가 부족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2209359" y="3678234"/>
              <a:ext cx="7773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학업 비용 부담으로 인한 고등 교육 진학 포기자 증가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4DD0BC-F913-4BD0-93ED-934E2FA2382C}"/>
                </a:ext>
              </a:extLst>
            </p:cNvPr>
            <p:cNvSpPr/>
            <p:nvPr/>
          </p:nvSpPr>
          <p:spPr>
            <a:xfrm>
              <a:off x="2232763" y="4710367"/>
              <a:ext cx="44743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산학 장학금 운영 비용이 부담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403A49-0103-418B-AC1D-D8FB62A6A938}"/>
                </a:ext>
              </a:extLst>
            </p:cNvPr>
            <p:cNvSpPr txBox="1"/>
            <p:nvPr/>
          </p:nvSpPr>
          <p:spPr>
            <a:xfrm>
              <a:off x="5838558" y="2646101"/>
              <a:ext cx="41440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기존 산학 장학금 정보 미흡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2232763" y="2646101"/>
              <a:ext cx="298992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비교 검색의 어려움</a:t>
              </a:r>
            </a:p>
          </p:txBody>
        </p:sp>
      </p:grpSp>
      <p:pic>
        <p:nvPicPr>
          <p:cNvPr id="12" name="그래픽 11">
            <a:extLst>
              <a:ext uri="{FF2B5EF4-FFF2-40B4-BE49-F238E27FC236}">
                <a16:creationId xmlns:a16="http://schemas.microsoft.com/office/drawing/2014/main" id="{4DB31D06-8D3E-43B3-96CA-24AD5C99B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28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4683596" y="845302"/>
            <a:ext cx="28248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SOLUTION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635210" y="2782128"/>
            <a:ext cx="10921580" cy="2587486"/>
            <a:chOff x="2221060" y="2646101"/>
            <a:chExt cx="10921580" cy="25874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3389030" y="3678234"/>
              <a:ext cx="8585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지원자가 원하는 커리큘럼과 필요한 금액을 플랫폼에 제출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4DD0BC-F913-4BD0-93ED-934E2FA2382C}"/>
                </a:ext>
              </a:extLst>
            </p:cNvPr>
            <p:cNvSpPr/>
            <p:nvPr/>
          </p:nvSpPr>
          <p:spPr>
            <a:xfrm>
              <a:off x="2639444" y="4710367"/>
              <a:ext cx="1008481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기업이 원하는 스택을 쌓길 원하는 지원자를 필터링하여 </a:t>
              </a:r>
              <a:r>
                <a:rPr lang="ko-KR" altLang="en-US" sz="2800" dirty="0" err="1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파운딩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 가능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2221060" y="2646101"/>
              <a:ext cx="1092158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학업 자금이 필요한 지원자와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IT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전문가 채용을 원하는 기업간 매칭 플랫폼</a:t>
              </a:r>
            </a:p>
          </p:txBody>
        </p:sp>
      </p:grpSp>
      <p:pic>
        <p:nvPicPr>
          <p:cNvPr id="9" name="그래픽 8">
            <a:extLst>
              <a:ext uri="{FF2B5EF4-FFF2-40B4-BE49-F238E27FC236}">
                <a16:creationId xmlns:a16="http://schemas.microsoft.com/office/drawing/2014/main" id="{C72BFADF-5D63-4F6D-9541-2DD1D6E66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386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83B6E5E4-44C8-4F05-A7DC-AD28A2872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2299136" y="845302"/>
            <a:ext cx="75937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UNIQUE VALUE PROPOSITION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49568-FECD-40B7-B6E6-C333572C14B2}"/>
              </a:ext>
            </a:extLst>
          </p:cNvPr>
          <p:cNvSpPr txBox="1"/>
          <p:nvPr/>
        </p:nvSpPr>
        <p:spPr>
          <a:xfrm>
            <a:off x="1436123" y="2971816"/>
            <a:ext cx="93197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INITIAL TALENT OFFERING</a:t>
            </a:r>
            <a:endParaRPr lang="ko-KR" altLang="en-US" sz="6000" dirty="0">
              <a:solidFill>
                <a:schemeClr val="bg1"/>
              </a:solidFill>
              <a:latin typeface="SpoqaHanSans-Bold" panose="020B0800000000000000" pitchFamily="50" charset="-127"/>
              <a:ea typeface="SpoqaHanSans-Bold" panose="020B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390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3436463" y="845302"/>
            <a:ext cx="53190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GROWTH STRATEGY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1803180" y="2782128"/>
            <a:ext cx="8585641" cy="2246227"/>
            <a:chOff x="3389030" y="2646101"/>
            <a:chExt cx="8585641" cy="22462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3389030" y="4369108"/>
              <a:ext cx="8585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Graduates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및 기업의 성공 스토리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PR</a:t>
              </a:r>
              <a:endParaRPr lang="ko-KR" altLang="en-US" sz="28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4814690" y="2646101"/>
              <a:ext cx="573432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참여 기업의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CSR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관점에서의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PR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독려</a:t>
              </a: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954B57-00B8-4BD8-94C4-B74A052D2BA0}"/>
              </a:ext>
            </a:extLst>
          </p:cNvPr>
          <p:cNvSpPr/>
          <p:nvPr/>
        </p:nvSpPr>
        <p:spPr>
          <a:xfrm>
            <a:off x="2909879" y="3383376"/>
            <a:ext cx="63722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[</a:t>
            </a:r>
            <a:r>
              <a:rPr lang="ko-KR" altLang="en-US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참여만 확정하고 </a:t>
            </a:r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Qualified </a:t>
            </a:r>
            <a:r>
              <a:rPr lang="ko-KR" altLang="en-US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지원자가 있기 전까지 비용이 발생하지 않음</a:t>
            </a:r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]</a:t>
            </a:r>
            <a:endParaRPr lang="ko-KR" altLang="en-US" sz="1600" dirty="0">
              <a:solidFill>
                <a:schemeClr val="bg1"/>
              </a:solidFill>
              <a:latin typeface="SpoqaHanSans-Bold" panose="020B0800000000000000" pitchFamily="50" charset="-127"/>
              <a:ea typeface="SpoqaHanSans-Bold" panose="020B0800000000000000" pitchFamily="50" charset="-127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891B6F18-47DF-4545-836B-BC7FEC2AF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444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4828673" y="845302"/>
            <a:ext cx="2534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FUNDING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1803180" y="2782128"/>
            <a:ext cx="8585641" cy="2246227"/>
            <a:chOff x="3389030" y="2646101"/>
            <a:chExt cx="8585641" cy="22462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3389030" y="4369108"/>
              <a:ext cx="8585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CSR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필요한 기업으로부터 초기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Funding</a:t>
              </a:r>
              <a:endParaRPr lang="ko-KR" altLang="en-US" sz="28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6186895" y="2646101"/>
              <a:ext cx="298992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사회적 기업 진흥원</a:t>
              </a: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954B57-00B8-4BD8-94C4-B74A052D2BA0}"/>
              </a:ext>
            </a:extLst>
          </p:cNvPr>
          <p:cNvSpPr/>
          <p:nvPr/>
        </p:nvSpPr>
        <p:spPr>
          <a:xfrm>
            <a:off x="5882648" y="3612854"/>
            <a:ext cx="4267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+</a:t>
            </a:r>
            <a:endParaRPr lang="ko-KR" altLang="en-US" sz="3200" dirty="0">
              <a:solidFill>
                <a:schemeClr val="bg1"/>
              </a:solidFill>
              <a:latin typeface="SpoqaHanSans-Bold" panose="020B0800000000000000" pitchFamily="50" charset="-127"/>
              <a:ea typeface="SpoqaHanSans-Bold" panose="020B0800000000000000" pitchFamily="50" charset="-127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2DA50C4B-88AB-4383-A870-E88BA052A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213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4329333" y="845302"/>
            <a:ext cx="35333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KEY METRICS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1803180" y="2782128"/>
            <a:ext cx="8585641" cy="2587486"/>
            <a:chOff x="3389030" y="2646101"/>
            <a:chExt cx="8585641" cy="25874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3389030" y="3678234"/>
              <a:ext cx="8585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지원자 수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4DD0BC-F913-4BD0-93ED-934E2FA2382C}"/>
                </a:ext>
              </a:extLst>
            </p:cNvPr>
            <p:cNvSpPr/>
            <p:nvPr/>
          </p:nvSpPr>
          <p:spPr>
            <a:xfrm>
              <a:off x="6682219" y="4710367"/>
              <a:ext cx="199926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참여 기업 수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6163200" y="2646101"/>
              <a:ext cx="303730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MATCHING RATE</a:t>
              </a:r>
              <a:endParaRPr lang="ko-KR" altLang="en-US" sz="28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endParaRPr>
            </a:p>
          </p:txBody>
        </p:sp>
      </p:grpSp>
      <p:pic>
        <p:nvPicPr>
          <p:cNvPr id="9" name="그래픽 8">
            <a:extLst>
              <a:ext uri="{FF2B5EF4-FFF2-40B4-BE49-F238E27FC236}">
                <a16:creationId xmlns:a16="http://schemas.microsoft.com/office/drawing/2014/main" id="{928090E0-A4C6-4E93-8B66-C79A5DA73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5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A018B4FF-3E5A-49C0-A541-41E42576F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3424444" y="845302"/>
            <a:ext cx="53431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UNFAIR ADVANTAGE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D17991D-B1EB-49F5-B6DC-66B58ED4EB7B}"/>
              </a:ext>
            </a:extLst>
          </p:cNvPr>
          <p:cNvGrpSpPr/>
          <p:nvPr/>
        </p:nvGrpSpPr>
        <p:grpSpPr>
          <a:xfrm>
            <a:off x="1803180" y="2782128"/>
            <a:ext cx="8585641" cy="2246227"/>
            <a:chOff x="3389030" y="2646101"/>
            <a:chExt cx="8585641" cy="224622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3389030" y="4369108"/>
              <a:ext cx="85856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기업 세금 공제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5859756" y="2646101"/>
              <a:ext cx="36442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Founding Team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소개</a:t>
              </a: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C2954B57-00B8-4BD8-94C4-B74A052D2BA0}"/>
              </a:ext>
            </a:extLst>
          </p:cNvPr>
          <p:cNvSpPr/>
          <p:nvPr/>
        </p:nvSpPr>
        <p:spPr>
          <a:xfrm>
            <a:off x="3017930" y="3383376"/>
            <a:ext cx="61561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[</a:t>
            </a:r>
            <a:r>
              <a:rPr lang="ko-KR" altLang="en-US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특성화고</a:t>
            </a:r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선린인터넷고등학교 출신 </a:t>
            </a:r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+ Biz Strategy &amp; Growth </a:t>
            </a:r>
            <a:r>
              <a:rPr lang="ko-KR" altLang="en-US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담당</a:t>
            </a:r>
            <a:r>
              <a:rPr lang="en-US" altLang="ko-KR" sz="16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rPr>
              <a:t>]</a:t>
            </a:r>
            <a:endParaRPr lang="ko-KR" altLang="en-US" sz="1600" dirty="0">
              <a:solidFill>
                <a:schemeClr val="bg1"/>
              </a:solidFill>
              <a:latin typeface="SpoqaHanSans-Bold" panose="020B0800000000000000" pitchFamily="50" charset="-127"/>
              <a:ea typeface="SpoqaHanSans-Bold" panose="020B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1694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E34DE0-B1E9-4971-82F0-F22D487178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래픽 10">
            <a:extLst>
              <a:ext uri="{FF2B5EF4-FFF2-40B4-BE49-F238E27FC236}">
                <a16:creationId xmlns:a16="http://schemas.microsoft.com/office/drawing/2014/main" id="{9002B71A-52AF-4BC0-AFAB-1157138D09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328"/>
            <a:ext cx="12196142" cy="68556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8834AD-23B3-476B-BFB1-5DDB4951FA92}"/>
              </a:ext>
            </a:extLst>
          </p:cNvPr>
          <p:cNvSpPr txBox="1"/>
          <p:nvPr/>
        </p:nvSpPr>
        <p:spPr>
          <a:xfrm>
            <a:off x="4770958" y="845302"/>
            <a:ext cx="2650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F9B00"/>
                </a:solidFill>
                <a:latin typeface="Raleway ExtraBold" panose="020B0903030101060003" pitchFamily="34" charset="0"/>
              </a:rPr>
              <a:t>CHANNEL</a:t>
            </a:r>
            <a:endParaRPr lang="ko-KR" altLang="en-US" sz="4000" dirty="0">
              <a:solidFill>
                <a:srgbClr val="FF9B00"/>
              </a:solidFill>
              <a:latin typeface="Raleway ExtraBold" panose="020B0903030101060003" pitchFamily="34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D38ECCA-FA69-471D-BA95-8797E85E22BA}"/>
              </a:ext>
            </a:extLst>
          </p:cNvPr>
          <p:cNvGrpSpPr/>
          <p:nvPr/>
        </p:nvGrpSpPr>
        <p:grpSpPr>
          <a:xfrm>
            <a:off x="3033302" y="2396162"/>
            <a:ext cx="6125396" cy="3189053"/>
            <a:chOff x="2775002" y="2782128"/>
            <a:chExt cx="6125396" cy="31890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FF49568-FECD-40B7-B6E6-C333572C14B2}"/>
                </a:ext>
              </a:extLst>
            </p:cNvPr>
            <p:cNvSpPr txBox="1"/>
            <p:nvPr/>
          </p:nvSpPr>
          <p:spPr>
            <a:xfrm>
              <a:off x="2863802" y="3670739"/>
              <a:ext cx="59477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신입 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IT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인력 채용을 원하는 회사 리스트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4DD0BC-F913-4BD0-93ED-934E2FA2382C}"/>
                </a:ext>
              </a:extLst>
            </p:cNvPr>
            <p:cNvSpPr/>
            <p:nvPr/>
          </p:nvSpPr>
          <p:spPr>
            <a:xfrm>
              <a:off x="2775002" y="4559350"/>
              <a:ext cx="612539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 err="1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채용팀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 이메일을 채용 사이트에서 </a:t>
              </a:r>
              <a:r>
                <a:rPr lang="ko-KR" altLang="en-US" sz="2800" dirty="0" err="1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크롤링</a:t>
              </a:r>
              <a:endParaRPr lang="ko-KR" altLang="en-US" sz="2800" dirty="0">
                <a:solidFill>
                  <a:schemeClr val="bg1"/>
                </a:solidFill>
                <a:latin typeface="SpoqaHanSans-Bold" panose="020B0800000000000000" pitchFamily="50" charset="-127"/>
                <a:ea typeface="SpoqaHanSans-Bold" panose="020B0800000000000000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1281818-7F6F-4895-BE38-8AB39126B610}"/>
                </a:ext>
              </a:extLst>
            </p:cNvPr>
            <p:cNvSpPr/>
            <p:nvPr/>
          </p:nvSpPr>
          <p:spPr>
            <a:xfrm>
              <a:off x="4336327" y="2782128"/>
              <a:ext cx="300274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IT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특성화 고등학교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C6B3F64-D8BC-415D-AEEF-E2669BC1A10F}"/>
                </a:ext>
              </a:extLst>
            </p:cNvPr>
            <p:cNvSpPr/>
            <p:nvPr/>
          </p:nvSpPr>
          <p:spPr>
            <a:xfrm>
              <a:off x="3034369" y="5447961"/>
              <a:ext cx="560666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dirty="0" err="1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Utust</a:t>
              </a:r>
              <a:r>
                <a:rPr lang="en-US" altLang="ko-KR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 Graduates </a:t>
              </a:r>
              <a:r>
                <a:rPr lang="ko-KR" altLang="en-US" sz="2800" dirty="0">
                  <a:solidFill>
                    <a:schemeClr val="bg1"/>
                  </a:solidFill>
                  <a:latin typeface="SpoqaHanSans-Bold" panose="020B0800000000000000" pitchFamily="50" charset="-127"/>
                  <a:ea typeface="SpoqaHanSans-Bold" panose="020B0800000000000000" pitchFamily="50" charset="-127"/>
                </a:rPr>
                <a:t>입소문 및 멘토링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729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145</Words>
  <Application>Microsoft Office PowerPoint</Application>
  <PresentationFormat>와이드스크린</PresentationFormat>
  <Paragraphs>33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SpoqaHanSans-Bold</vt:lpstr>
      <vt:lpstr>맑은 고딕</vt:lpstr>
      <vt:lpstr>Arial</vt:lpstr>
      <vt:lpstr>Raleway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한현숙</dc:creator>
  <cp:lastModifiedBy>한현숙</cp:lastModifiedBy>
  <cp:revision>18</cp:revision>
  <dcterms:created xsi:type="dcterms:W3CDTF">2019-06-02T00:49:32Z</dcterms:created>
  <dcterms:modified xsi:type="dcterms:W3CDTF">2019-06-02T03:37:28Z</dcterms:modified>
</cp:coreProperties>
</file>

<file path=docProps/thumbnail.jpeg>
</file>